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slideshow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7"/>
  </p:notesMasterIdLst>
  <p:sldIdLst>
    <p:sldId id="256" r:id="rId2"/>
    <p:sldId id="257" r:id="rId3"/>
    <p:sldId id="258" r:id="rId4"/>
    <p:sldId id="270" r:id="rId5"/>
    <p:sldId id="259" r:id="rId6"/>
    <p:sldId id="260" r:id="rId7"/>
    <p:sldId id="271" r:id="rId8"/>
    <p:sldId id="261" r:id="rId9"/>
    <p:sldId id="262" r:id="rId10"/>
    <p:sldId id="263" r:id="rId11"/>
    <p:sldId id="264" r:id="rId12"/>
    <p:sldId id="265" r:id="rId13"/>
    <p:sldId id="272" r:id="rId14"/>
    <p:sldId id="274" r:id="rId15"/>
    <p:sldId id="280" r:id="rId16"/>
    <p:sldId id="275" r:id="rId17"/>
    <p:sldId id="276" r:id="rId18"/>
    <p:sldId id="278" r:id="rId19"/>
    <p:sldId id="281" r:id="rId20"/>
    <p:sldId id="282" r:id="rId21"/>
    <p:sldId id="283" r:id="rId22"/>
    <p:sldId id="266" r:id="rId23"/>
    <p:sldId id="267" r:id="rId24"/>
    <p:sldId id="268" r:id="rId25"/>
    <p:sldId id="269" r:id="rId26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594" autoAdjust="0"/>
  </p:normalViewPr>
  <p:slideViewPr>
    <p:cSldViewPr>
      <p:cViewPr varScale="1">
        <p:scale>
          <a:sx n="78" d="100"/>
          <a:sy n="78" d="100"/>
        </p:scale>
        <p:origin x="2496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7FC875-E47A-453C-A5DD-03A9BAA4AB0E}" type="datetimeFigureOut">
              <a:rPr lang="id-ID" smtClean="0"/>
              <a:pPr/>
              <a:t>16/08/2021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1F2E3-B7E4-4C31-A1A3-1AB657A19B4E}" type="slidenum">
              <a:rPr lang="id-ID" smtClean="0"/>
              <a:pPr/>
              <a:t>‹#›</a:t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1F2E3-B7E4-4C31-A1A3-1AB657A19B4E}" type="slidenum">
              <a:rPr lang="id-ID" smtClean="0"/>
              <a:pPr/>
              <a:t>5</a:t>
            </a:fld>
            <a:endParaRPr lang="id-ID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1F2E3-B7E4-4C31-A1A3-1AB657A19B4E}" type="slidenum">
              <a:rPr lang="id-ID" smtClean="0"/>
              <a:pPr/>
              <a:t>25</a:t>
            </a:fld>
            <a:endParaRPr lang="id-ID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1F2E3-B7E4-4C31-A1A3-1AB657A19B4E}" type="slidenum">
              <a:rPr lang="id-ID" smtClean="0"/>
              <a:pPr/>
              <a:t>6</a:t>
            </a:fld>
            <a:endParaRPr lang="id-ID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Computer vision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1F2E3-B7E4-4C31-A1A3-1AB657A19B4E}" type="slidenum">
              <a:rPr lang="id-ID" smtClean="0"/>
              <a:pPr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61874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1F2E3-B7E4-4C31-A1A3-1AB657A19B4E}" type="slidenum">
              <a:rPr lang="id-ID" smtClean="0"/>
              <a:pPr/>
              <a:t>8</a:t>
            </a:fld>
            <a:endParaRPr lang="id-ID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1F2E3-B7E4-4C31-A1A3-1AB657A19B4E}" type="slidenum">
              <a:rPr lang="id-ID" smtClean="0"/>
              <a:pPr/>
              <a:t>9</a:t>
            </a:fld>
            <a:endParaRPr lang="id-ID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1F2E3-B7E4-4C31-A1A3-1AB657A19B4E}" type="slidenum">
              <a:rPr lang="id-ID" smtClean="0"/>
              <a:pPr/>
              <a:t>10</a:t>
            </a:fld>
            <a:endParaRPr lang="id-ID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1F2E3-B7E4-4C31-A1A3-1AB657A19B4E}" type="slidenum">
              <a:rPr lang="id-ID" smtClean="0"/>
              <a:pPr/>
              <a:t>11</a:t>
            </a:fld>
            <a:endParaRPr lang="id-ID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1F2E3-B7E4-4C31-A1A3-1AB657A19B4E}" type="slidenum">
              <a:rPr lang="id-ID" smtClean="0"/>
              <a:pPr/>
              <a:t>23</a:t>
            </a:fld>
            <a:endParaRPr lang="id-ID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1F2E3-B7E4-4C31-A1A3-1AB657A19B4E}" type="slidenum">
              <a:rPr lang="id-ID" smtClean="0"/>
              <a:pPr/>
              <a:t>24</a:t>
            </a:fld>
            <a:endParaRPr lang="id-ID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25B13-C55E-4B2A-95A8-815AABC2C240}" type="datetimeFigureOut">
              <a:rPr lang="id-ID" smtClean="0"/>
              <a:pPr/>
              <a:t>16/08/2021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A76F1-1B0F-4C44-A822-ECEF67FEB085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25B13-C55E-4B2A-95A8-815AABC2C240}" type="datetimeFigureOut">
              <a:rPr lang="id-ID" smtClean="0"/>
              <a:pPr/>
              <a:t>16/08/2021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A76F1-1B0F-4C44-A822-ECEF67FEB085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25B13-C55E-4B2A-95A8-815AABC2C240}" type="datetimeFigureOut">
              <a:rPr lang="id-ID" smtClean="0"/>
              <a:pPr/>
              <a:t>16/08/2021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A76F1-1B0F-4C44-A822-ECEF67FEB085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25B13-C55E-4B2A-95A8-815AABC2C240}" type="datetimeFigureOut">
              <a:rPr lang="id-ID" smtClean="0"/>
              <a:pPr/>
              <a:t>16/08/2021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A76F1-1B0F-4C44-A822-ECEF67FEB085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25B13-C55E-4B2A-95A8-815AABC2C240}" type="datetimeFigureOut">
              <a:rPr lang="id-ID" smtClean="0"/>
              <a:pPr/>
              <a:t>16/08/2021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A76F1-1B0F-4C44-A822-ECEF67FEB085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25B13-C55E-4B2A-95A8-815AABC2C240}" type="datetimeFigureOut">
              <a:rPr lang="id-ID" smtClean="0"/>
              <a:pPr/>
              <a:t>16/08/2021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A76F1-1B0F-4C44-A822-ECEF67FEB085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25B13-C55E-4B2A-95A8-815AABC2C240}" type="datetimeFigureOut">
              <a:rPr lang="id-ID" smtClean="0"/>
              <a:pPr/>
              <a:t>16/08/2021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A76F1-1B0F-4C44-A822-ECEF67FEB085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25B13-C55E-4B2A-95A8-815AABC2C240}" type="datetimeFigureOut">
              <a:rPr lang="id-ID" smtClean="0"/>
              <a:pPr/>
              <a:t>16/08/2021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A76F1-1B0F-4C44-A822-ECEF67FEB085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25B13-C55E-4B2A-95A8-815AABC2C240}" type="datetimeFigureOut">
              <a:rPr lang="id-ID" smtClean="0"/>
              <a:pPr/>
              <a:t>16/08/2021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A76F1-1B0F-4C44-A822-ECEF67FEB085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25B13-C55E-4B2A-95A8-815AABC2C240}" type="datetimeFigureOut">
              <a:rPr lang="id-ID" smtClean="0"/>
              <a:pPr/>
              <a:t>16/08/2021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A76F1-1B0F-4C44-A822-ECEF67FEB085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8BC25B13-C55E-4B2A-95A8-815AABC2C240}" type="datetimeFigureOut">
              <a:rPr lang="id-ID" smtClean="0"/>
              <a:pPr/>
              <a:t>16/08/2021</a:t>
            </a:fld>
            <a:endParaRPr lang="id-ID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EFAA76F1-1B0F-4C44-A822-ECEF67FEB085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8BC25B13-C55E-4B2A-95A8-815AABC2C240}" type="datetimeFigureOut">
              <a:rPr lang="id-ID" smtClean="0"/>
              <a:pPr/>
              <a:t>16/08/2021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EFAA76F1-1B0F-4C44-A822-ECEF67FEB085}" type="slidenum">
              <a:rPr lang="id-ID" smtClean="0"/>
              <a:pPr/>
              <a:t>‹#›</a:t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dirty="0"/>
              <a:t>Image Processing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57918" y="5214950"/>
            <a:ext cx="2786082" cy="613796"/>
          </a:xfrm>
        </p:spPr>
        <p:txBody>
          <a:bodyPr>
            <a:normAutofit/>
          </a:bodyPr>
          <a:lstStyle/>
          <a:p>
            <a:r>
              <a:rPr lang="id-ID" dirty="0"/>
              <a:t>Yuslena Sari, M.Kom</a:t>
            </a:r>
          </a:p>
          <a:p>
            <a:r>
              <a:rPr lang="id-ID" dirty="0"/>
              <a:t>yuzlen</a:t>
            </a:r>
            <a:r>
              <a:rPr lang="en-US" dirty="0"/>
              <a:t>a</a:t>
            </a:r>
            <a:r>
              <a:rPr lang="id-ID" dirty="0"/>
              <a:t>@</a:t>
            </a:r>
            <a:r>
              <a:rPr lang="en-US" dirty="0"/>
              <a:t>gmail.com</a:t>
            </a:r>
            <a:endParaRPr lang="id-ID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id-ID" dirty="0"/>
              <a:t>Aplikasi Pengolahan Citra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/>
          <a:srcRect l="31771" t="30000" r="28125" b="40833"/>
          <a:stretch>
            <a:fillRect/>
          </a:stretch>
        </p:blipFill>
        <p:spPr bwMode="auto">
          <a:xfrm>
            <a:off x="642910" y="1714488"/>
            <a:ext cx="7701016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Aplikasi Pengolahan Citra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/>
          <p:nvPr/>
        </p:nvPicPr>
        <p:blipFill rotWithShape="1">
          <a:blip r:embed="rId3"/>
          <a:srcRect l="1556" t="26913" r="16002" b="22691"/>
          <a:stretch/>
        </p:blipFill>
        <p:spPr bwMode="auto">
          <a:xfrm>
            <a:off x="1785918" y="2071678"/>
            <a:ext cx="6000792" cy="350046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Aplikasi Pengolahan Citra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dirty="0" err="1">
                <a:latin typeface="+mj-lt"/>
              </a:rPr>
              <a:t>Identifikasi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sidik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jari</a:t>
            </a:r>
            <a:r>
              <a:rPr lang="en-US" dirty="0">
                <a:latin typeface="+mj-lt"/>
              </a:rPr>
              <a:t> (</a:t>
            </a:r>
            <a:r>
              <a:rPr lang="en-US" dirty="0" err="1">
                <a:latin typeface="+mj-lt"/>
              </a:rPr>
              <a:t>Isnanto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dkk</a:t>
            </a:r>
            <a:r>
              <a:rPr lang="en-US" dirty="0">
                <a:latin typeface="+mj-lt"/>
              </a:rPr>
              <a:t>., 2007)</a:t>
            </a:r>
            <a:endParaRPr lang="id-ID" dirty="0">
              <a:latin typeface="+mj-lt"/>
            </a:endParaRPr>
          </a:p>
          <a:p>
            <a:pPr lvl="0"/>
            <a:r>
              <a:rPr lang="en-US" dirty="0" err="1">
                <a:latin typeface="+mj-lt"/>
              </a:rPr>
              <a:t>Pencarian</a:t>
            </a:r>
            <a:r>
              <a:rPr lang="en-US" dirty="0">
                <a:latin typeface="+mj-lt"/>
              </a:rPr>
              <a:t> </a:t>
            </a:r>
            <a:r>
              <a:rPr lang="en-US" i="1" dirty="0">
                <a:latin typeface="+mj-lt"/>
              </a:rPr>
              <a:t>database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orang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melalui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foto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orang</a:t>
            </a:r>
            <a:r>
              <a:rPr lang="en-US" dirty="0">
                <a:latin typeface="+mj-lt"/>
              </a:rPr>
              <a:t> (</a:t>
            </a:r>
            <a:r>
              <a:rPr lang="en-US" dirty="0" err="1">
                <a:latin typeface="+mj-lt"/>
              </a:rPr>
              <a:t>Aribowo</a:t>
            </a:r>
            <a:r>
              <a:rPr lang="en-US" dirty="0">
                <a:latin typeface="+mj-lt"/>
              </a:rPr>
              <a:t>, 2009)</a:t>
            </a:r>
            <a:endParaRPr lang="id-ID" dirty="0">
              <a:latin typeface="+mj-lt"/>
            </a:endParaRPr>
          </a:p>
          <a:p>
            <a:pPr lvl="0"/>
            <a:r>
              <a:rPr lang="en-US" dirty="0" err="1">
                <a:latin typeface="+mj-lt"/>
              </a:rPr>
              <a:t>Identifikasi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kematangan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buah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tomat</a:t>
            </a:r>
            <a:r>
              <a:rPr lang="en-US" dirty="0">
                <a:latin typeface="+mj-lt"/>
              </a:rPr>
              <a:t> (</a:t>
            </a:r>
            <a:r>
              <a:rPr lang="en-US" dirty="0" err="1">
                <a:latin typeface="+mj-lt"/>
              </a:rPr>
              <a:t>Noor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Hariadi</a:t>
            </a:r>
            <a:r>
              <a:rPr lang="en-US" dirty="0">
                <a:latin typeface="+mj-lt"/>
              </a:rPr>
              <a:t>, 2009)</a:t>
            </a:r>
            <a:endParaRPr lang="id-ID" dirty="0">
              <a:latin typeface="+mj-lt"/>
            </a:endParaRPr>
          </a:p>
          <a:p>
            <a:pPr lvl="0"/>
            <a:r>
              <a:rPr lang="en-US" dirty="0" err="1">
                <a:latin typeface="+mj-lt"/>
              </a:rPr>
              <a:t>Identifikasi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penyakit</a:t>
            </a:r>
            <a:r>
              <a:rPr lang="en-US" dirty="0">
                <a:latin typeface="+mj-lt"/>
              </a:rPr>
              <a:t> </a:t>
            </a:r>
            <a:r>
              <a:rPr lang="en-US" i="1" dirty="0">
                <a:latin typeface="+mj-lt"/>
              </a:rPr>
              <a:t>Diabetes mellitus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melalui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citra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kelopak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mata</a:t>
            </a:r>
            <a:r>
              <a:rPr lang="en-US" dirty="0">
                <a:latin typeface="+mj-lt"/>
              </a:rPr>
              <a:t> (</a:t>
            </a:r>
            <a:r>
              <a:rPr lang="en-US" dirty="0" err="1">
                <a:latin typeface="+mj-lt"/>
              </a:rPr>
              <a:t>Rachmad</a:t>
            </a:r>
            <a:r>
              <a:rPr lang="en-US" dirty="0">
                <a:latin typeface="+mj-lt"/>
              </a:rPr>
              <a:t>, 2009)</a:t>
            </a:r>
            <a:endParaRPr lang="id-ID" dirty="0">
              <a:latin typeface="+mj-lt"/>
            </a:endParaRPr>
          </a:p>
          <a:p>
            <a:pPr lvl="0"/>
            <a:r>
              <a:rPr lang="en-US" dirty="0" err="1">
                <a:latin typeface="+mj-lt"/>
              </a:rPr>
              <a:t>Ekstraksi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fitur</a:t>
            </a:r>
            <a:r>
              <a:rPr lang="en-US" dirty="0">
                <a:latin typeface="+mj-lt"/>
              </a:rPr>
              <a:t> motif batik (</a:t>
            </a:r>
            <a:r>
              <a:rPr lang="en-US" dirty="0" err="1">
                <a:latin typeface="+mj-lt"/>
              </a:rPr>
              <a:t>Mulaab</a:t>
            </a:r>
            <a:r>
              <a:rPr lang="en-US" dirty="0">
                <a:latin typeface="+mj-lt"/>
              </a:rPr>
              <a:t>, 2010)</a:t>
            </a:r>
            <a:endParaRPr lang="id-ID" dirty="0">
              <a:latin typeface="+mj-lt"/>
            </a:endParaRPr>
          </a:p>
          <a:p>
            <a:pPr lvl="0"/>
            <a:r>
              <a:rPr lang="en-US" dirty="0" err="1">
                <a:latin typeface="+mj-lt"/>
              </a:rPr>
              <a:t>Identifikasi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telapak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tangan</a:t>
            </a:r>
            <a:r>
              <a:rPr lang="en-US" dirty="0">
                <a:latin typeface="+mj-lt"/>
              </a:rPr>
              <a:t> (Putra </a:t>
            </a:r>
            <a:r>
              <a:rPr lang="en-US" dirty="0" err="1">
                <a:latin typeface="+mj-lt"/>
              </a:rPr>
              <a:t>dan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Erdiawan</a:t>
            </a:r>
            <a:r>
              <a:rPr lang="en-US" dirty="0">
                <a:latin typeface="+mj-lt"/>
              </a:rPr>
              <a:t>, 2010)</a:t>
            </a:r>
            <a:endParaRPr lang="id-ID" dirty="0">
              <a:latin typeface="+mj-lt"/>
            </a:endParaRPr>
          </a:p>
          <a:p>
            <a:endParaRPr lang="id-ID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PCD TI ULM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 err="1"/>
              <a:t>Penentuan</a:t>
            </a:r>
            <a:r>
              <a:rPr lang="en-US" sz="1400" dirty="0"/>
              <a:t> </a:t>
            </a:r>
            <a:r>
              <a:rPr lang="en-US" sz="1400" dirty="0" err="1"/>
              <a:t>Jenis</a:t>
            </a:r>
            <a:r>
              <a:rPr lang="en-US" sz="1400" dirty="0"/>
              <a:t> Batubara </a:t>
            </a:r>
            <a:r>
              <a:rPr lang="en-US" sz="1400" dirty="0" err="1"/>
              <a:t>Berbasis</a:t>
            </a:r>
            <a:r>
              <a:rPr lang="en-US" sz="1400" dirty="0"/>
              <a:t> </a:t>
            </a:r>
            <a:r>
              <a:rPr lang="en-US" sz="1400" dirty="0" err="1"/>
              <a:t>Pengolahan</a:t>
            </a:r>
            <a:r>
              <a:rPr lang="en-US" sz="1400" dirty="0"/>
              <a:t> Citra Digital </a:t>
            </a:r>
            <a:r>
              <a:rPr lang="en-US" sz="1400" dirty="0" err="1"/>
              <a:t>Menggunakan</a:t>
            </a:r>
            <a:r>
              <a:rPr lang="en-US" sz="1400" dirty="0"/>
              <a:t> </a:t>
            </a:r>
            <a:r>
              <a:rPr lang="en-US" sz="1400" dirty="0" err="1"/>
              <a:t>Metode</a:t>
            </a:r>
            <a:r>
              <a:rPr lang="en-US" sz="1400" dirty="0"/>
              <a:t> </a:t>
            </a:r>
            <a:r>
              <a:rPr lang="en-US" sz="1400" dirty="0" err="1"/>
              <a:t>Logika</a:t>
            </a:r>
            <a:r>
              <a:rPr lang="en-US" sz="1400" dirty="0"/>
              <a:t> Fuzzy (</a:t>
            </a:r>
            <a:r>
              <a:rPr lang="en-US" sz="1400" dirty="0" err="1"/>
              <a:t>Studi</a:t>
            </a:r>
            <a:r>
              <a:rPr lang="en-US" sz="1400" dirty="0"/>
              <a:t> </a:t>
            </a:r>
            <a:r>
              <a:rPr lang="en-US" sz="1400" dirty="0" err="1"/>
              <a:t>Kasus</a:t>
            </a:r>
            <a:r>
              <a:rPr lang="en-US" sz="1400" dirty="0"/>
              <a:t> </a:t>
            </a:r>
            <a:r>
              <a:rPr lang="en-US" sz="1400" dirty="0" err="1"/>
              <a:t>Pada</a:t>
            </a:r>
            <a:r>
              <a:rPr lang="en-US" sz="1400" dirty="0"/>
              <a:t> PT </a:t>
            </a:r>
            <a:r>
              <a:rPr lang="en-US" sz="1400" dirty="0" err="1"/>
              <a:t>Laskar</a:t>
            </a:r>
            <a:r>
              <a:rPr lang="en-US" sz="1400" dirty="0"/>
              <a:t> </a:t>
            </a:r>
            <a:r>
              <a:rPr lang="en-US" sz="1400" dirty="0" err="1"/>
              <a:t>Semesta</a:t>
            </a:r>
            <a:r>
              <a:rPr lang="en-US" sz="1400" dirty="0"/>
              <a:t> </a:t>
            </a:r>
            <a:r>
              <a:rPr lang="en-US" sz="1400" dirty="0" err="1"/>
              <a:t>Alam</a:t>
            </a:r>
            <a:r>
              <a:rPr lang="en-US" sz="1400" dirty="0"/>
              <a:t> Di </a:t>
            </a:r>
            <a:r>
              <a:rPr lang="en-US" sz="1400" dirty="0" err="1"/>
              <a:t>Kabupaten</a:t>
            </a:r>
            <a:r>
              <a:rPr lang="en-US" sz="1400" dirty="0"/>
              <a:t> </a:t>
            </a:r>
            <a:r>
              <a:rPr lang="en-US" sz="1400" dirty="0" err="1"/>
              <a:t>Balangan</a:t>
            </a:r>
            <a:r>
              <a:rPr lang="en-US" sz="1400" dirty="0"/>
              <a:t> Kalimantan Selatan) -  Novi </a:t>
            </a:r>
            <a:r>
              <a:rPr lang="en-US" sz="1400" dirty="0" err="1"/>
              <a:t>Rusiana</a:t>
            </a:r>
            <a:r>
              <a:rPr lang="en-US" sz="1400" dirty="0"/>
              <a:t>, </a:t>
            </a:r>
            <a:r>
              <a:rPr lang="en-US" sz="1400" dirty="0" err="1"/>
              <a:t>Husnul</a:t>
            </a:r>
            <a:r>
              <a:rPr lang="en-US" sz="1400" dirty="0"/>
              <a:t> </a:t>
            </a:r>
            <a:r>
              <a:rPr lang="en-US" sz="1400" dirty="0" err="1"/>
              <a:t>Khatimi</a:t>
            </a:r>
            <a:r>
              <a:rPr lang="en-US" sz="1400" dirty="0"/>
              <a:t>, </a:t>
            </a:r>
            <a:r>
              <a:rPr lang="en-US" sz="1400" dirty="0" err="1"/>
              <a:t>Yuslena</a:t>
            </a:r>
            <a:r>
              <a:rPr lang="en-US" sz="1400" dirty="0"/>
              <a:t> Sari *2017</a:t>
            </a:r>
          </a:p>
          <a:p>
            <a:endParaRPr lang="en-US" sz="1600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4"/>
          <a:stretch>
            <a:fillRect/>
          </a:stretch>
        </p:blipFill>
        <p:spPr bwMode="auto">
          <a:xfrm>
            <a:off x="2627784" y="2708920"/>
            <a:ext cx="4455162" cy="2390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6494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PCD TI ULM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 err="1"/>
              <a:t>Klasifikasi</a:t>
            </a:r>
            <a:r>
              <a:rPr lang="en-US" sz="1400" dirty="0"/>
              <a:t> Motif </a:t>
            </a:r>
            <a:r>
              <a:rPr lang="en-US" sz="1400" dirty="0" err="1"/>
              <a:t>Sasirangan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Scale-Invariant Feature Transform (SIFT) </a:t>
            </a:r>
            <a:r>
              <a:rPr lang="en-US" sz="1400" dirty="0" err="1"/>
              <a:t>dan</a:t>
            </a:r>
            <a:r>
              <a:rPr lang="en-US" sz="1400" dirty="0"/>
              <a:t> Support Vector Machine (SVM), </a:t>
            </a:r>
            <a:r>
              <a:rPr lang="en-US" sz="1400" dirty="0" err="1"/>
              <a:t>Nur</a:t>
            </a:r>
            <a:r>
              <a:rPr lang="en-US" sz="1400" dirty="0"/>
              <a:t> </a:t>
            </a:r>
            <a:r>
              <a:rPr lang="en-US" sz="1400" dirty="0" err="1"/>
              <a:t>Lathifah</a:t>
            </a:r>
            <a:r>
              <a:rPr lang="en-US" sz="1400" dirty="0"/>
              <a:t>, </a:t>
            </a:r>
            <a:r>
              <a:rPr lang="en-US" sz="1400" dirty="0" err="1"/>
              <a:t>Husnul</a:t>
            </a:r>
            <a:r>
              <a:rPr lang="en-US" sz="1400" dirty="0"/>
              <a:t> </a:t>
            </a:r>
            <a:r>
              <a:rPr lang="en-US" sz="1400" dirty="0" err="1"/>
              <a:t>Khatimi</a:t>
            </a:r>
            <a:r>
              <a:rPr lang="en-US" sz="1400" dirty="0"/>
              <a:t>, Muhammad </a:t>
            </a:r>
            <a:r>
              <a:rPr lang="en-US" sz="1400" dirty="0" err="1"/>
              <a:t>Alkaff</a:t>
            </a:r>
            <a:r>
              <a:rPr lang="en-US" sz="1400" dirty="0"/>
              <a:t> *2017</a:t>
            </a:r>
          </a:p>
          <a:p>
            <a:r>
              <a:rPr lang="en-US" sz="1400" dirty="0" err="1"/>
              <a:t>Klasifikasi</a:t>
            </a:r>
            <a:r>
              <a:rPr lang="en-US" sz="1400" dirty="0"/>
              <a:t> </a:t>
            </a:r>
            <a:r>
              <a:rPr lang="en-US" sz="1400" dirty="0" err="1"/>
              <a:t>Warna</a:t>
            </a:r>
            <a:r>
              <a:rPr lang="en-US" sz="1400" dirty="0"/>
              <a:t> </a:t>
            </a:r>
            <a:r>
              <a:rPr lang="en-US" sz="1400" dirty="0" err="1"/>
              <a:t>Daun</a:t>
            </a:r>
            <a:r>
              <a:rPr lang="en-US" sz="1400" dirty="0"/>
              <a:t> </a:t>
            </a:r>
            <a:r>
              <a:rPr lang="en-US" sz="1400" dirty="0" err="1"/>
              <a:t>Padi</a:t>
            </a:r>
            <a:r>
              <a:rPr lang="en-US" sz="1400" dirty="0"/>
              <a:t> Dan </a:t>
            </a:r>
            <a:r>
              <a:rPr lang="en-US" sz="1400" dirty="0" err="1"/>
              <a:t>Pemupukan</a:t>
            </a:r>
            <a:r>
              <a:rPr lang="en-US" sz="1400" dirty="0"/>
              <a:t> Urea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Metode</a:t>
            </a:r>
            <a:r>
              <a:rPr lang="en-US" sz="1400" dirty="0"/>
              <a:t> </a:t>
            </a:r>
            <a:r>
              <a:rPr lang="en-US" sz="1400" dirty="0" err="1"/>
              <a:t>Warna</a:t>
            </a:r>
            <a:r>
              <a:rPr lang="en-US" sz="1400" dirty="0"/>
              <a:t> Hue Saturation Value Dan </a:t>
            </a:r>
            <a:r>
              <a:rPr lang="en-US" sz="1400" dirty="0" err="1"/>
              <a:t>Metode</a:t>
            </a:r>
            <a:r>
              <a:rPr lang="en-US" sz="1400" dirty="0"/>
              <a:t> Fuzzy Logic, </a:t>
            </a:r>
            <a:r>
              <a:rPr lang="en-US" sz="1400" dirty="0" err="1"/>
              <a:t>Fungky</a:t>
            </a:r>
            <a:r>
              <a:rPr lang="en-US" sz="1400" dirty="0"/>
              <a:t> Arya- </a:t>
            </a:r>
            <a:r>
              <a:rPr lang="en-US" sz="1400" dirty="0" err="1"/>
              <a:t>Yuslena</a:t>
            </a:r>
            <a:r>
              <a:rPr lang="en-US" sz="1400" dirty="0"/>
              <a:t> Sari, Muhammad </a:t>
            </a:r>
            <a:r>
              <a:rPr lang="en-US" sz="1400" dirty="0" err="1"/>
              <a:t>Alkaff</a:t>
            </a:r>
            <a:r>
              <a:rPr lang="en-US" sz="1400" dirty="0"/>
              <a:t>, *2018</a:t>
            </a:r>
          </a:p>
          <a:p>
            <a:endParaRPr lang="en-US" sz="1400" dirty="0"/>
          </a:p>
          <a:p>
            <a:endParaRPr lang="en-US" sz="1600" dirty="0"/>
          </a:p>
        </p:txBody>
      </p:sp>
      <p:pic>
        <p:nvPicPr>
          <p:cNvPr id="4" name="Picture 3" descr="C:\Users\Windows 8.1\AppData\Local\Microsoft\Windows\INetCache\Content.Word\OLJK3610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780928"/>
            <a:ext cx="952624" cy="2090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Windows 8.1\AppData\Local\Microsoft\Windows\INetCache\Content.Word\ARTM5923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768352"/>
            <a:ext cx="1026855" cy="2166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Windows 8.1\AppData\Local\Microsoft\Windows\INetCache\Content.Word\IMZT3589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178" y="2768848"/>
            <a:ext cx="1008112" cy="2166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Windows 8.1\AppData\Local\Microsoft\Windows\INetCache\Content.Word\FVTO2110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787526"/>
            <a:ext cx="1042274" cy="21540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5185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PCD TI ULM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 err="1"/>
              <a:t>Perhitungan</a:t>
            </a:r>
            <a:r>
              <a:rPr lang="en-US" sz="1600" dirty="0"/>
              <a:t> </a:t>
            </a:r>
            <a:r>
              <a:rPr lang="en-US" sz="1600" dirty="0" err="1"/>
              <a:t>Jumlah</a:t>
            </a:r>
            <a:r>
              <a:rPr lang="en-US" sz="1600" dirty="0"/>
              <a:t> </a:t>
            </a:r>
            <a:r>
              <a:rPr lang="en-US" sz="1600" dirty="0" err="1"/>
              <a:t>Kendaraan</a:t>
            </a:r>
            <a:r>
              <a:rPr lang="en-US" sz="1600" dirty="0"/>
              <a:t> </a:t>
            </a:r>
            <a:r>
              <a:rPr lang="en-US" sz="1600" dirty="0" err="1"/>
              <a:t>Bergerak</a:t>
            </a:r>
            <a:r>
              <a:rPr lang="en-US" sz="1600" dirty="0"/>
              <a:t> </a:t>
            </a:r>
            <a:r>
              <a:rPr lang="en-US" sz="1600" dirty="0" err="1"/>
              <a:t>Berdasarkan</a:t>
            </a:r>
            <a:r>
              <a:rPr lang="en-US" sz="1600" dirty="0"/>
              <a:t> </a:t>
            </a:r>
            <a:r>
              <a:rPr lang="en-US" sz="1600" dirty="0" err="1"/>
              <a:t>Jenisnya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Metode</a:t>
            </a:r>
            <a:r>
              <a:rPr lang="en-US" sz="1600" dirty="0"/>
              <a:t> Gaussian Mixture Model (GMM) </a:t>
            </a:r>
            <a:r>
              <a:rPr lang="en-US" sz="1600" dirty="0" err="1"/>
              <a:t>dan</a:t>
            </a:r>
            <a:r>
              <a:rPr lang="en-US" sz="1600" dirty="0"/>
              <a:t> Fuzzy Clustering Means (FCM) </a:t>
            </a:r>
            <a:r>
              <a:rPr lang="en-US" sz="1600" dirty="0" err="1"/>
              <a:t>Berbasis</a:t>
            </a:r>
            <a:r>
              <a:rPr lang="en-US" sz="1600" dirty="0"/>
              <a:t> Computer Vision , </a:t>
            </a:r>
            <a:r>
              <a:rPr lang="en-US" sz="1600" dirty="0" err="1"/>
              <a:t>Khair</a:t>
            </a:r>
            <a:r>
              <a:rPr lang="en-US" sz="1600" dirty="0"/>
              <a:t> </a:t>
            </a:r>
            <a:r>
              <a:rPr lang="en-US" sz="1600" dirty="0" err="1"/>
              <a:t>Zuniar</a:t>
            </a:r>
            <a:r>
              <a:rPr lang="en-US" sz="1600" dirty="0"/>
              <a:t> R, </a:t>
            </a:r>
            <a:r>
              <a:rPr lang="en-US" sz="1600" dirty="0" err="1"/>
              <a:t>Yuslena</a:t>
            </a:r>
            <a:r>
              <a:rPr lang="en-US" sz="1600" dirty="0"/>
              <a:t> Sari, </a:t>
            </a:r>
            <a:r>
              <a:rPr lang="en-US" sz="1600" dirty="0" err="1"/>
              <a:t>Andreyan</a:t>
            </a:r>
            <a:r>
              <a:rPr lang="en-US" sz="1600" dirty="0"/>
              <a:t> RB *2019</a:t>
            </a:r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708920"/>
            <a:ext cx="3564116" cy="1467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730500"/>
            <a:ext cx="3093641" cy="1550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4" t="870" r="52136" b="45153"/>
          <a:stretch/>
        </p:blipFill>
        <p:spPr bwMode="auto">
          <a:xfrm>
            <a:off x="1529522" y="4280659"/>
            <a:ext cx="6336704" cy="231669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02896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PCD TI ULM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 err="1"/>
              <a:t>Klasifikasi</a:t>
            </a:r>
            <a:r>
              <a:rPr lang="en-US" sz="1400" dirty="0"/>
              <a:t> </a:t>
            </a:r>
            <a:r>
              <a:rPr lang="en-US" sz="1400" dirty="0" err="1"/>
              <a:t>warna</a:t>
            </a:r>
            <a:r>
              <a:rPr lang="en-US" sz="1400" dirty="0"/>
              <a:t> </a:t>
            </a:r>
            <a:r>
              <a:rPr lang="en-US" sz="1400" dirty="0" err="1"/>
              <a:t>daun</a:t>
            </a:r>
            <a:r>
              <a:rPr lang="en-US" sz="1400" dirty="0"/>
              <a:t> </a:t>
            </a:r>
            <a:r>
              <a:rPr lang="en-US" sz="1400" dirty="0" err="1"/>
              <a:t>jagung</a:t>
            </a:r>
            <a:r>
              <a:rPr lang="en-US" sz="1400" dirty="0"/>
              <a:t> </a:t>
            </a:r>
            <a:r>
              <a:rPr lang="en-US" sz="1400" dirty="0" err="1"/>
              <a:t>berdasarkan</a:t>
            </a:r>
            <a:r>
              <a:rPr lang="en-US" sz="1400" dirty="0"/>
              <a:t> </a:t>
            </a:r>
            <a:r>
              <a:rPr lang="en-US" sz="1400" dirty="0" err="1"/>
              <a:t>kekurangan</a:t>
            </a:r>
            <a:r>
              <a:rPr lang="en-US" sz="1400" dirty="0"/>
              <a:t> </a:t>
            </a:r>
            <a:r>
              <a:rPr lang="en-US" sz="1400" dirty="0" err="1"/>
              <a:t>kandungan</a:t>
            </a:r>
            <a:r>
              <a:rPr lang="en-US" sz="1400" dirty="0"/>
              <a:t> </a:t>
            </a:r>
            <a:r>
              <a:rPr lang="en-US" sz="1400" dirty="0" err="1"/>
              <a:t>unsur</a:t>
            </a:r>
            <a:r>
              <a:rPr lang="en-US" sz="1400" dirty="0"/>
              <a:t> Hara </a:t>
            </a:r>
            <a:r>
              <a:rPr lang="en-US" sz="1400" dirty="0" err="1"/>
              <a:t>menggunakan</a:t>
            </a:r>
            <a:r>
              <a:rPr lang="en-US" sz="1400" dirty="0"/>
              <a:t> HSV </a:t>
            </a:r>
            <a:r>
              <a:rPr lang="en-US" sz="1400" dirty="0" err="1"/>
              <a:t>dan</a:t>
            </a:r>
            <a:r>
              <a:rPr lang="en-US" sz="1400" dirty="0"/>
              <a:t> K-Nearest Neighbor (KNN), </a:t>
            </a:r>
            <a:r>
              <a:rPr lang="en-US" sz="1400" dirty="0" err="1"/>
              <a:t>Razak</a:t>
            </a:r>
            <a:r>
              <a:rPr lang="en-US" sz="1400" dirty="0"/>
              <a:t> </a:t>
            </a:r>
            <a:r>
              <a:rPr lang="en-US" sz="1400" dirty="0" err="1"/>
              <a:t>Maulana</a:t>
            </a:r>
            <a:r>
              <a:rPr lang="en-US" sz="1400" dirty="0"/>
              <a:t>, </a:t>
            </a:r>
            <a:r>
              <a:rPr lang="en-US" sz="1400" dirty="0" err="1"/>
              <a:t>Yuslena</a:t>
            </a:r>
            <a:r>
              <a:rPr lang="en-US" sz="1400" dirty="0"/>
              <a:t> Sari, </a:t>
            </a:r>
            <a:r>
              <a:rPr lang="en-US" sz="1400" dirty="0" err="1"/>
              <a:t>Muti’a</a:t>
            </a:r>
            <a:r>
              <a:rPr lang="en-US" sz="1400" dirty="0"/>
              <a:t> </a:t>
            </a:r>
            <a:r>
              <a:rPr lang="en-US" sz="1400" dirty="0" err="1"/>
              <a:t>Maulida</a:t>
            </a:r>
            <a:r>
              <a:rPr lang="en-US" sz="1400" dirty="0"/>
              <a:t>, *2020</a:t>
            </a:r>
          </a:p>
          <a:p>
            <a:endParaRPr lang="en-US" sz="1600" dirty="0"/>
          </a:p>
        </p:txBody>
      </p: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5616" y="2708920"/>
            <a:ext cx="1216660" cy="21628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5856" y="2852936"/>
            <a:ext cx="1178560" cy="20948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6136" y="2696096"/>
            <a:ext cx="1278255" cy="22733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7383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PCD TI ULM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err="1"/>
              <a:t>Deteksi</a:t>
            </a:r>
            <a:r>
              <a:rPr lang="en-US" sz="1800" dirty="0"/>
              <a:t> </a:t>
            </a:r>
            <a:r>
              <a:rPr lang="en-US" sz="1800" dirty="0" err="1"/>
              <a:t>ikan</a:t>
            </a:r>
            <a:r>
              <a:rPr lang="en-US" sz="1800" dirty="0"/>
              <a:t> </a:t>
            </a:r>
            <a:r>
              <a:rPr lang="en-US" sz="1800" dirty="0" err="1"/>
              <a:t>tongkol</a:t>
            </a:r>
            <a:r>
              <a:rPr lang="en-US" sz="1800" dirty="0"/>
              <a:t> </a:t>
            </a:r>
            <a:r>
              <a:rPr lang="en-US" sz="1800" dirty="0" err="1"/>
              <a:t>berformalin</a:t>
            </a:r>
            <a:r>
              <a:rPr lang="en-US" sz="1800" dirty="0"/>
              <a:t> </a:t>
            </a:r>
            <a:r>
              <a:rPr lang="en-US" sz="1800" dirty="0" err="1"/>
              <a:t>berdasarkan</a:t>
            </a:r>
            <a:r>
              <a:rPr lang="en-US" sz="1800" dirty="0"/>
              <a:t> </a:t>
            </a:r>
            <a:r>
              <a:rPr lang="en-US" sz="1800" dirty="0" err="1"/>
              <a:t>citra</a:t>
            </a:r>
            <a:r>
              <a:rPr lang="en-US" sz="1800" dirty="0"/>
              <a:t> </a:t>
            </a:r>
            <a:r>
              <a:rPr lang="en-US" sz="1800" dirty="0" err="1"/>
              <a:t>mata</a:t>
            </a:r>
            <a:r>
              <a:rPr lang="en-US" sz="1800" dirty="0"/>
              <a:t> </a:t>
            </a:r>
            <a:r>
              <a:rPr lang="en-US" sz="1800" dirty="0" err="1"/>
              <a:t>ikan</a:t>
            </a:r>
            <a:r>
              <a:rPr lang="en-US" sz="1800" dirty="0"/>
              <a:t> </a:t>
            </a:r>
            <a:r>
              <a:rPr lang="en-US" sz="1800" dirty="0" err="1"/>
              <a:t>menggunakan</a:t>
            </a:r>
            <a:r>
              <a:rPr lang="en-US" sz="1800" dirty="0"/>
              <a:t> </a:t>
            </a:r>
            <a:r>
              <a:rPr lang="en-US" sz="1800" dirty="0" err="1"/>
              <a:t>metode</a:t>
            </a:r>
            <a:r>
              <a:rPr lang="en-US" sz="1800" dirty="0"/>
              <a:t> naive </a:t>
            </a:r>
            <a:r>
              <a:rPr lang="en-US" sz="1800" dirty="0" err="1"/>
              <a:t>bayes</a:t>
            </a:r>
            <a:r>
              <a:rPr lang="en-US" sz="1800" dirty="0"/>
              <a:t> classifier </a:t>
            </a:r>
            <a:r>
              <a:rPr lang="en-US" sz="1800" dirty="0" err="1"/>
              <a:t>berbasis</a:t>
            </a:r>
            <a:r>
              <a:rPr lang="en-US" sz="1800" dirty="0"/>
              <a:t> android M. Reza Anwar, </a:t>
            </a:r>
            <a:r>
              <a:rPr lang="en-US" sz="1800" dirty="0" err="1"/>
              <a:t>Yuslena</a:t>
            </a:r>
            <a:r>
              <a:rPr lang="en-US" sz="1800" dirty="0"/>
              <a:t> Sari, </a:t>
            </a:r>
            <a:r>
              <a:rPr lang="en-US" sz="1800" dirty="0" err="1"/>
              <a:t>Eka</a:t>
            </a:r>
            <a:r>
              <a:rPr lang="en-US" sz="1800" dirty="0"/>
              <a:t> </a:t>
            </a:r>
            <a:r>
              <a:rPr lang="en-US" sz="1800" dirty="0" err="1"/>
              <a:t>Setya</a:t>
            </a:r>
            <a:r>
              <a:rPr lang="en-US" sz="1800" dirty="0"/>
              <a:t> </a:t>
            </a:r>
            <a:r>
              <a:rPr lang="en-US" sz="1800" dirty="0" err="1"/>
              <a:t>Wijaya</a:t>
            </a:r>
            <a:r>
              <a:rPr lang="en-US" sz="1800" dirty="0"/>
              <a:t>, *2020</a:t>
            </a:r>
          </a:p>
          <a:p>
            <a:endParaRPr lang="en-US" sz="1800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499" y="2724095"/>
            <a:ext cx="1152128" cy="2303646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720" y="2813298"/>
            <a:ext cx="1115819" cy="2303646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800226"/>
            <a:ext cx="1115819" cy="2316718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56" y="2772487"/>
            <a:ext cx="1080120" cy="220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976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PCD TI ULM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1800" dirty="0"/>
              <a:t>KLASIFIKASI DIAGNOSA PENYAKIT DAUN CABAI MENGGUNAKAN METODE GRAY LEVEL CO-OCCURRENCE MATRIX (GLCM) DAN METODE SUPPORT VECTOR MACHINE (SVM)</a:t>
            </a:r>
            <a:r>
              <a:rPr lang="en-US" sz="1800" dirty="0"/>
              <a:t> Rika </a:t>
            </a:r>
            <a:r>
              <a:rPr lang="en-US" sz="1800" dirty="0" err="1"/>
              <a:t>Wahyuni</a:t>
            </a:r>
            <a:r>
              <a:rPr lang="en-US" sz="1800" dirty="0"/>
              <a:t>, </a:t>
            </a:r>
            <a:r>
              <a:rPr lang="en-US" sz="1800" dirty="0" err="1"/>
              <a:t>Yuslena</a:t>
            </a:r>
            <a:r>
              <a:rPr lang="en-US" sz="1800" dirty="0"/>
              <a:t> Sari, </a:t>
            </a:r>
            <a:r>
              <a:rPr lang="en-US" sz="1800" dirty="0" err="1"/>
              <a:t>Andreyan</a:t>
            </a:r>
            <a:r>
              <a:rPr lang="en-US" sz="1800" dirty="0"/>
              <a:t> RB, *2020</a:t>
            </a:r>
          </a:p>
          <a:p>
            <a:endParaRPr lang="en-US" sz="1800" dirty="0"/>
          </a:p>
        </p:txBody>
      </p: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794945"/>
            <a:ext cx="2333003" cy="1322766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770824"/>
            <a:ext cx="2395809" cy="1322766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4379953"/>
            <a:ext cx="2708996" cy="1466782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4384254"/>
            <a:ext cx="2981075" cy="142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08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Publikasi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sz="3400" dirty="0"/>
              <a:t>2020:</a:t>
            </a:r>
          </a:p>
          <a:p>
            <a:pPr lvl="1"/>
            <a:r>
              <a:rPr lang="en-US" sz="2900" dirty="0"/>
              <a:t>Application of neural network method for road crack detection </a:t>
            </a:r>
          </a:p>
          <a:p>
            <a:r>
              <a:rPr lang="en-US" sz="3400" dirty="0"/>
              <a:t>2019:</a:t>
            </a:r>
          </a:p>
          <a:p>
            <a:pPr lvl="1"/>
            <a:r>
              <a:rPr lang="en-US" sz="2900" dirty="0"/>
              <a:t>Road Crack Detection using Support Vector Machine (SVM) and OTSU Algorithm </a:t>
            </a:r>
          </a:p>
          <a:p>
            <a:pPr lvl="1"/>
            <a:r>
              <a:rPr lang="en-US" sz="2900" dirty="0"/>
              <a:t>Vehicle detection using background subtraction and clustering algorithms</a:t>
            </a:r>
          </a:p>
          <a:p>
            <a:pPr lvl="1"/>
            <a:r>
              <a:rPr lang="en-US" sz="2900" dirty="0" err="1"/>
              <a:t>Klasifikasi</a:t>
            </a:r>
            <a:r>
              <a:rPr lang="en-US" sz="2900" dirty="0"/>
              <a:t> grade </a:t>
            </a:r>
            <a:r>
              <a:rPr lang="en-US" sz="2900" dirty="0" err="1"/>
              <a:t>daun</a:t>
            </a:r>
            <a:r>
              <a:rPr lang="en-US" sz="2900" dirty="0"/>
              <a:t> </a:t>
            </a:r>
            <a:r>
              <a:rPr lang="en-US" sz="2900" dirty="0" err="1"/>
              <a:t>padi</a:t>
            </a:r>
            <a:r>
              <a:rPr lang="en-US" sz="2900" dirty="0"/>
              <a:t> </a:t>
            </a:r>
            <a:r>
              <a:rPr lang="en-US" sz="2900" dirty="0" err="1"/>
              <a:t>sebagai</a:t>
            </a:r>
            <a:r>
              <a:rPr lang="en-US" sz="2900" dirty="0"/>
              <a:t> </a:t>
            </a:r>
            <a:r>
              <a:rPr lang="en-US" sz="2900" dirty="0" err="1"/>
              <a:t>penentu</a:t>
            </a:r>
            <a:r>
              <a:rPr lang="en-US" sz="2900" dirty="0"/>
              <a:t> </a:t>
            </a:r>
            <a:r>
              <a:rPr lang="en-US" sz="2900" dirty="0" err="1"/>
              <a:t>pemupukan</a:t>
            </a:r>
            <a:r>
              <a:rPr lang="en-US" sz="2900" dirty="0"/>
              <a:t> urea </a:t>
            </a:r>
            <a:r>
              <a:rPr lang="en-US" sz="2900" dirty="0" err="1"/>
              <a:t>dengan</a:t>
            </a:r>
            <a:r>
              <a:rPr lang="en-US" sz="2900" dirty="0"/>
              <a:t> </a:t>
            </a:r>
            <a:r>
              <a:rPr lang="en-US" sz="2900" dirty="0" err="1"/>
              <a:t>metode</a:t>
            </a:r>
            <a:r>
              <a:rPr lang="en-US" sz="2900" dirty="0"/>
              <a:t> </a:t>
            </a:r>
            <a:r>
              <a:rPr lang="en-US" sz="2900" dirty="0" err="1"/>
              <a:t>ekstraksi</a:t>
            </a:r>
            <a:r>
              <a:rPr lang="en-US" sz="2900" dirty="0"/>
              <a:t> </a:t>
            </a:r>
            <a:r>
              <a:rPr lang="en-US" sz="2900" dirty="0" err="1"/>
              <a:t>fitur</a:t>
            </a:r>
            <a:endParaRPr lang="en-US" sz="2900" dirty="0"/>
          </a:p>
          <a:p>
            <a:pPr lvl="1"/>
            <a:r>
              <a:rPr lang="en-US" sz="2900" dirty="0" err="1"/>
              <a:t>Deteksi</a:t>
            </a:r>
            <a:r>
              <a:rPr lang="en-US" sz="2900" dirty="0"/>
              <a:t> </a:t>
            </a:r>
            <a:r>
              <a:rPr lang="en-US" sz="2900" dirty="0" err="1"/>
              <a:t>keretakan</a:t>
            </a:r>
            <a:r>
              <a:rPr lang="en-US" sz="2900" dirty="0"/>
              <a:t> </a:t>
            </a:r>
            <a:r>
              <a:rPr lang="en-US" sz="2900" dirty="0" err="1"/>
              <a:t>permukaan</a:t>
            </a:r>
            <a:r>
              <a:rPr lang="en-US" sz="2900" dirty="0"/>
              <a:t> </a:t>
            </a:r>
            <a:r>
              <a:rPr lang="en-US" sz="2900" dirty="0" err="1"/>
              <a:t>perkerasan</a:t>
            </a:r>
            <a:r>
              <a:rPr lang="en-US" sz="2900" dirty="0"/>
              <a:t> </a:t>
            </a:r>
            <a:r>
              <a:rPr lang="en-US" sz="2900" dirty="0" err="1"/>
              <a:t>lentur</a:t>
            </a:r>
            <a:r>
              <a:rPr lang="en-US" sz="2900" dirty="0"/>
              <a:t> </a:t>
            </a:r>
            <a:r>
              <a:rPr lang="en-US" sz="2900" dirty="0" err="1"/>
              <a:t>jalan</a:t>
            </a:r>
            <a:r>
              <a:rPr lang="en-US" sz="2900" dirty="0"/>
              <a:t> </a:t>
            </a:r>
            <a:r>
              <a:rPr lang="en-US" sz="2900" dirty="0" err="1"/>
              <a:t>raya</a:t>
            </a:r>
            <a:r>
              <a:rPr lang="en-US" sz="2900" dirty="0"/>
              <a:t> (</a:t>
            </a:r>
            <a:r>
              <a:rPr lang="en-US" sz="2900" dirty="0" err="1"/>
              <a:t>Studi</a:t>
            </a:r>
            <a:r>
              <a:rPr lang="en-US" sz="2900" dirty="0"/>
              <a:t> </a:t>
            </a:r>
            <a:r>
              <a:rPr lang="en-US" sz="2900" dirty="0" err="1"/>
              <a:t>kasus</a:t>
            </a:r>
            <a:r>
              <a:rPr lang="en-US" sz="2900" dirty="0"/>
              <a:t>: </a:t>
            </a:r>
            <a:r>
              <a:rPr lang="en-US" sz="2900" dirty="0" err="1"/>
              <a:t>tanah</a:t>
            </a:r>
            <a:r>
              <a:rPr lang="en-US" sz="2900" dirty="0"/>
              <a:t> </a:t>
            </a:r>
            <a:r>
              <a:rPr lang="en-US" sz="2900" dirty="0" err="1"/>
              <a:t>lunak</a:t>
            </a:r>
            <a:r>
              <a:rPr lang="en-US" sz="2900" dirty="0"/>
              <a:t> di Banjarmasin) </a:t>
            </a:r>
          </a:p>
          <a:p>
            <a:pPr lvl="1"/>
            <a:r>
              <a:rPr lang="en-US" sz="2900" dirty="0" err="1"/>
              <a:t>Sasirangan</a:t>
            </a:r>
            <a:r>
              <a:rPr lang="en-US" sz="2900" dirty="0"/>
              <a:t> motifs classification using scale-invariant feature transform (SIFT) and support vector machine (SVM) </a:t>
            </a:r>
          </a:p>
          <a:p>
            <a:r>
              <a:rPr lang="en-US" sz="3400" dirty="0"/>
              <a:t>2018:</a:t>
            </a:r>
          </a:p>
          <a:p>
            <a:pPr lvl="1"/>
            <a:r>
              <a:rPr lang="en-US" sz="2900" dirty="0"/>
              <a:t>Detection of Moving Vehicle using Adaptive Threshold Algorithm in Varied Lighting</a:t>
            </a:r>
          </a:p>
          <a:p>
            <a:pPr lvl="1" fontAlgn="ctr"/>
            <a:r>
              <a:rPr lang="en-US" sz="2900" dirty="0"/>
              <a:t>KLASIFIKASI PENGENALAN MOTIF BATIK BERBASIS IMAGE RETRIVAL</a:t>
            </a:r>
          </a:p>
          <a:p>
            <a:pPr lvl="1" fontAlgn="ctr"/>
            <a:r>
              <a:rPr lang="en-US" sz="2900" dirty="0"/>
              <a:t>Classification of coastal and Inland Batik using GLCM and Canberra Distance</a:t>
            </a:r>
          </a:p>
          <a:p>
            <a:pPr lvl="1" fontAlgn="ctr"/>
            <a:r>
              <a:rPr lang="en-US" sz="2900" dirty="0"/>
              <a:t>Iris recognition based on distance similarity and PCA</a:t>
            </a:r>
          </a:p>
          <a:p>
            <a:pPr fontAlgn="ctr"/>
            <a:r>
              <a:rPr lang="en-US" sz="3400" dirty="0"/>
              <a:t>2017:</a:t>
            </a:r>
          </a:p>
          <a:p>
            <a:pPr lvl="1" fontAlgn="ctr"/>
            <a:r>
              <a:rPr lang="en-US" sz="2900" dirty="0"/>
              <a:t>Classification quality of tobacco leaves as cigarette raw material based on artificial neural networks </a:t>
            </a:r>
          </a:p>
          <a:p>
            <a:pPr fontAlgn="ctr"/>
            <a:r>
              <a:rPr lang="en-US" sz="3400" dirty="0"/>
              <a:t>2016:</a:t>
            </a:r>
          </a:p>
          <a:p>
            <a:pPr lvl="1" fontAlgn="ctr"/>
            <a:r>
              <a:rPr lang="en-US" sz="2900" dirty="0" err="1"/>
              <a:t>Optimasi</a:t>
            </a:r>
            <a:r>
              <a:rPr lang="en-US" sz="2900" dirty="0"/>
              <a:t> Conjugate Gradient </a:t>
            </a:r>
            <a:r>
              <a:rPr lang="en-US" sz="2900" dirty="0" err="1"/>
              <a:t>Pada</a:t>
            </a:r>
            <a:r>
              <a:rPr lang="en-US" sz="2900" dirty="0"/>
              <a:t> Backpropagation Neural Network </a:t>
            </a:r>
            <a:r>
              <a:rPr lang="en-US" sz="2900" dirty="0" err="1"/>
              <a:t>untuk</a:t>
            </a:r>
            <a:r>
              <a:rPr lang="en-US" sz="2900" dirty="0"/>
              <a:t> </a:t>
            </a:r>
            <a:r>
              <a:rPr lang="en-US" sz="2900" dirty="0" err="1"/>
              <a:t>Deteksi</a:t>
            </a:r>
            <a:r>
              <a:rPr lang="en-US" sz="2900" dirty="0"/>
              <a:t> </a:t>
            </a:r>
            <a:r>
              <a:rPr lang="en-US" sz="2900" dirty="0" err="1"/>
              <a:t>Kualitas</a:t>
            </a:r>
            <a:r>
              <a:rPr lang="en-US" sz="2900" dirty="0"/>
              <a:t> </a:t>
            </a:r>
            <a:r>
              <a:rPr lang="en-US" sz="2900" dirty="0" err="1"/>
              <a:t>Daun</a:t>
            </a:r>
            <a:r>
              <a:rPr lang="en-US" sz="2900" dirty="0"/>
              <a:t> </a:t>
            </a:r>
            <a:r>
              <a:rPr lang="en-US" sz="2900" dirty="0" err="1"/>
              <a:t>Tembakau</a:t>
            </a:r>
            <a:endParaRPr lang="en-US" sz="29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564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Handbook</a:t>
            </a:r>
            <a:endParaRPr lang="id-ID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3149" y="1494992"/>
            <a:ext cx="3215236" cy="4589809"/>
          </a:xfrm>
          <a:prstGeom prst="rect">
            <a:avLst/>
          </a:prstGeo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 l="36979" t="13333" r="34896" b="17500"/>
          <a:stretch>
            <a:fillRect/>
          </a:stretch>
        </p:blipFill>
        <p:spPr bwMode="auto">
          <a:xfrm>
            <a:off x="457200" y="1408176"/>
            <a:ext cx="3042624" cy="4676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Uji</a:t>
            </a:r>
            <a:r>
              <a:rPr lang="en-US" dirty="0"/>
              <a:t>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1628800"/>
            <a:ext cx="40386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658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Uji</a:t>
            </a:r>
            <a:r>
              <a:rPr lang="en-US" dirty="0"/>
              <a:t>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1459095"/>
            <a:ext cx="408622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33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Prinsip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Pengolahan</a:t>
            </a:r>
            <a:r>
              <a:rPr lang="en-US" dirty="0"/>
              <a:t> Citra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Peningkatan</a:t>
            </a:r>
            <a:r>
              <a:rPr lang="en-US" dirty="0"/>
              <a:t> </a:t>
            </a:r>
            <a:r>
              <a:rPr lang="en-US" dirty="0" err="1"/>
              <a:t>Kecerahan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Kontras</a:t>
            </a:r>
            <a:endParaRPr lang="id-ID" dirty="0"/>
          </a:p>
          <a:p>
            <a:r>
              <a:rPr lang="en-US" dirty="0" err="1"/>
              <a:t>Penghilangan</a:t>
            </a:r>
            <a:r>
              <a:rPr lang="en-US" dirty="0"/>
              <a:t> </a:t>
            </a:r>
            <a:r>
              <a:rPr lang="en-US" dirty="0" err="1"/>
              <a:t>Derau</a:t>
            </a:r>
            <a:r>
              <a:rPr lang="en-US" dirty="0"/>
              <a:t> </a:t>
            </a:r>
            <a:endParaRPr lang="id-ID" dirty="0"/>
          </a:p>
          <a:p>
            <a:r>
              <a:rPr lang="en-US" dirty="0" err="1"/>
              <a:t>Pencarian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Objek</a:t>
            </a:r>
            <a:endParaRPr lang="id-ID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Peningkatan</a:t>
            </a:r>
            <a:r>
              <a:rPr lang="en-US" dirty="0"/>
              <a:t> </a:t>
            </a:r>
            <a:r>
              <a:rPr lang="en-US" dirty="0" err="1"/>
              <a:t>Kecerahan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Kontras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/>
          <a:srcRect l="28125" t="38333" r="30208" b="30833"/>
          <a:stretch>
            <a:fillRect/>
          </a:stretch>
        </p:blipFill>
        <p:spPr bwMode="auto">
          <a:xfrm>
            <a:off x="0" y="1643050"/>
            <a:ext cx="8495329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Penghilangan</a:t>
            </a:r>
            <a:r>
              <a:rPr lang="en-US" dirty="0"/>
              <a:t> </a:t>
            </a:r>
            <a:r>
              <a:rPr lang="en-US" dirty="0" err="1"/>
              <a:t>Derau</a:t>
            </a:r>
            <a:r>
              <a:rPr lang="en-US" dirty="0"/>
              <a:t> 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/>
          <a:srcRect l="31250" t="52500" r="26041" b="14166"/>
          <a:stretch>
            <a:fillRect/>
          </a:stretch>
        </p:blipFill>
        <p:spPr bwMode="auto">
          <a:xfrm>
            <a:off x="357158" y="1857364"/>
            <a:ext cx="8201082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Pencarian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Objek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/>
          <a:srcRect l="32292" t="35833" r="31250" b="23333"/>
          <a:stretch>
            <a:fillRect/>
          </a:stretch>
        </p:blipFill>
        <p:spPr bwMode="auto">
          <a:xfrm>
            <a:off x="0" y="1928802"/>
            <a:ext cx="5000660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/>
          <a:srcRect l="40104" t="38333" r="39583" b="27500"/>
          <a:stretch>
            <a:fillRect/>
          </a:stretch>
        </p:blipFill>
        <p:spPr bwMode="auto">
          <a:xfrm>
            <a:off x="5286380" y="1928802"/>
            <a:ext cx="2921988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Materi</a:t>
            </a:r>
            <a:r>
              <a:rPr lang="en-US" dirty="0"/>
              <a:t> PAT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id-ID" dirty="0"/>
              <a:t>Pengantar Pengolahan Citra</a:t>
            </a:r>
            <a:r>
              <a:rPr lang="en-US" dirty="0"/>
              <a:t>, </a:t>
            </a:r>
            <a:r>
              <a:rPr lang="id-ID" dirty="0"/>
              <a:t>Pengenalan Dasar Citra</a:t>
            </a:r>
            <a:r>
              <a:rPr lang="en-US" dirty="0"/>
              <a:t>, </a:t>
            </a:r>
            <a:r>
              <a:rPr lang="en-US" dirty="0" err="1"/>
              <a:t>aplikasi</a:t>
            </a:r>
            <a:r>
              <a:rPr lang="en-US" dirty="0"/>
              <a:t>, </a:t>
            </a:r>
            <a:r>
              <a:rPr lang="en-US" dirty="0" err="1"/>
              <a:t>reperentasi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tahapan</a:t>
            </a:r>
            <a:r>
              <a:rPr lang="en-US" dirty="0"/>
              <a:t> </a:t>
            </a:r>
            <a:r>
              <a:rPr lang="en-US" dirty="0" err="1"/>
              <a:t>pengolahan</a:t>
            </a:r>
            <a:r>
              <a:rPr lang="en-US" dirty="0"/>
              <a:t> </a:t>
            </a:r>
            <a:r>
              <a:rPr lang="en-US" dirty="0" err="1"/>
              <a:t>citra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id-ID" dirty="0"/>
              <a:t>Operasi Piksel dan Histogram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 </a:t>
            </a:r>
            <a:r>
              <a:rPr lang="id-ID" dirty="0"/>
              <a:t>Operasi Ketetanggaan Piksel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/>
              <a:t>Operasi Geometrik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id-ID" dirty="0"/>
              <a:t>Pengolahan Citra dikawasan Geometrik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/>
              <a:t>Morfologi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id-ID" dirty="0"/>
              <a:t>Operasi pada Citra Biner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/>
              <a:t>Pengolahan Citra Berawan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 </a:t>
            </a:r>
            <a:r>
              <a:rPr lang="id-ID" dirty="0"/>
              <a:t>Segmentasi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/>
              <a:t>Restorasi Citra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/>
              <a:t>Ekstraksi Fitur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/>
              <a:t>Aplikasi </a:t>
            </a:r>
            <a:r>
              <a:rPr lang="id-ID" i="1" dirty="0"/>
              <a:t>Image Retrival</a:t>
            </a:r>
            <a:endParaRPr lang="id-ID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Pengertian</a:t>
            </a:r>
            <a:r>
              <a:rPr lang="en-US" dirty="0"/>
              <a:t> </a:t>
            </a:r>
            <a:r>
              <a:rPr lang="en-US" dirty="0" err="1"/>
              <a:t>pengolahan</a:t>
            </a:r>
            <a:r>
              <a:rPr lang="en-US" dirty="0"/>
              <a:t> </a:t>
            </a:r>
            <a:r>
              <a:rPr lang="en-US" dirty="0" err="1"/>
              <a:t>citra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/>
          <a:p>
            <a:r>
              <a:rPr lang="en-US" dirty="0" err="1"/>
              <a:t>Pengolahan</a:t>
            </a:r>
            <a:r>
              <a:rPr lang="en-US" dirty="0"/>
              <a:t> </a:t>
            </a:r>
            <a:r>
              <a:rPr lang="en-US" dirty="0" err="1"/>
              <a:t>citra</a:t>
            </a:r>
            <a:r>
              <a:rPr lang="en-US" dirty="0"/>
              <a:t>: ???</a:t>
            </a:r>
          </a:p>
          <a:p>
            <a:r>
              <a:rPr lang="en-US" dirty="0"/>
              <a:t>Proses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ketahui</a:t>
            </a:r>
            <a:r>
              <a:rPr lang="en-US" dirty="0"/>
              <a:t>:???</a:t>
            </a:r>
          </a:p>
          <a:p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ketahui</a:t>
            </a:r>
            <a:r>
              <a:rPr lang="en-US" dirty="0"/>
              <a:t>?</a:t>
            </a:r>
          </a:p>
          <a:p>
            <a:pPr marL="118872" indent="0">
              <a:buNone/>
            </a:pPr>
            <a:endParaRPr lang="en-US" dirty="0"/>
          </a:p>
          <a:p>
            <a:pPr marL="118872" indent="0">
              <a:buNone/>
            </a:pPr>
            <a:r>
              <a:rPr lang="en-US" dirty="0" err="1"/>
              <a:t>Prosesnya</a:t>
            </a:r>
            <a:r>
              <a:rPr lang="en-US" dirty="0"/>
              <a:t>: </a:t>
            </a:r>
          </a:p>
          <a:p>
            <a:pPr marL="118872" indent="0">
              <a:buNone/>
            </a:pPr>
            <a:r>
              <a:rPr lang="en-US" dirty="0"/>
              <a:t>-</a:t>
            </a:r>
            <a:r>
              <a:rPr lang="en-US" dirty="0" err="1"/>
              <a:t>konversi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</a:t>
            </a:r>
            <a:r>
              <a:rPr lang="en-US" dirty="0" err="1"/>
              <a:t>citra</a:t>
            </a:r>
            <a:r>
              <a:rPr lang="en-US" dirty="0"/>
              <a:t> (</a:t>
            </a:r>
            <a:r>
              <a:rPr lang="en-US" dirty="0" err="1"/>
              <a:t>merubah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/</a:t>
            </a:r>
            <a:r>
              <a:rPr lang="en-US" dirty="0" err="1"/>
              <a:t>citra</a:t>
            </a:r>
            <a:r>
              <a:rPr lang="en-US" dirty="0"/>
              <a:t> </a:t>
            </a:r>
            <a:r>
              <a:rPr lang="en-US" dirty="0" err="1"/>
              <a:t>dr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abu2)</a:t>
            </a:r>
          </a:p>
          <a:p>
            <a:pPr marL="118872" indent="0">
              <a:buNone/>
            </a:pPr>
            <a:r>
              <a:rPr lang="en-US" dirty="0"/>
              <a:t>-brightness</a:t>
            </a:r>
          </a:p>
          <a:p>
            <a:pPr marL="118872" indent="0">
              <a:buNone/>
            </a:pPr>
            <a:r>
              <a:rPr lang="en-US" dirty="0"/>
              <a:t>-saturation</a:t>
            </a:r>
          </a:p>
          <a:p>
            <a:pPr marL="118872" indent="0">
              <a:buNone/>
            </a:pPr>
            <a:r>
              <a:rPr lang="en-US" dirty="0"/>
              <a:t>-</a:t>
            </a:r>
            <a:r>
              <a:rPr lang="en-US" dirty="0" err="1"/>
              <a:t>croping</a:t>
            </a:r>
            <a:endParaRPr lang="en-US" dirty="0"/>
          </a:p>
          <a:p>
            <a:pPr marL="118872" indent="0">
              <a:buNone/>
            </a:pPr>
            <a:r>
              <a:rPr lang="en-US" dirty="0" err="1"/>
              <a:t>Aplikasi</a:t>
            </a:r>
            <a:r>
              <a:rPr lang="en-US" dirty="0"/>
              <a:t>: </a:t>
            </a:r>
            <a:r>
              <a:rPr lang="en-US" dirty="0" err="1"/>
              <a:t>photoshop</a:t>
            </a:r>
            <a:r>
              <a:rPr lang="en-US" dirty="0"/>
              <a:t>, </a:t>
            </a:r>
            <a:r>
              <a:rPr lang="en-US" dirty="0" err="1"/>
              <a:t>matlab</a:t>
            </a:r>
            <a:r>
              <a:rPr lang="en-US" dirty="0"/>
              <a:t>, adobe, </a:t>
            </a:r>
          </a:p>
          <a:p>
            <a:pPr marL="118872" indent="0">
              <a:buNone/>
            </a:pPr>
            <a:r>
              <a:rPr lang="en-US" dirty="0" err="1"/>
              <a:t>Alat</a:t>
            </a:r>
            <a:r>
              <a:rPr lang="en-US" dirty="0"/>
              <a:t>: </a:t>
            </a:r>
            <a:r>
              <a:rPr lang="en-US" dirty="0" err="1"/>
              <a:t>ct</a:t>
            </a:r>
            <a:r>
              <a:rPr lang="en-US" dirty="0"/>
              <a:t> scan, scanner</a:t>
            </a:r>
          </a:p>
          <a:p>
            <a:pPr marL="118872" indent="0">
              <a:buNone/>
            </a:pPr>
            <a:r>
              <a:rPr lang="en-US" dirty="0" err="1"/>
              <a:t>Sisem</a:t>
            </a:r>
            <a:r>
              <a:rPr lang="en-US" dirty="0"/>
              <a:t>: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absensi</a:t>
            </a:r>
            <a:r>
              <a:rPr lang="en-US" dirty="0"/>
              <a:t> </a:t>
            </a:r>
            <a:r>
              <a:rPr lang="en-US" dirty="0" err="1"/>
              <a:t>sidik</a:t>
            </a:r>
            <a:r>
              <a:rPr lang="en-US" dirty="0"/>
              <a:t> </a:t>
            </a:r>
            <a:r>
              <a:rPr lang="en-US" dirty="0" err="1"/>
              <a:t>jari</a:t>
            </a:r>
            <a:r>
              <a:rPr lang="en-US" dirty="0"/>
              <a:t>, face recognition, auto drive, </a:t>
            </a:r>
          </a:p>
        </p:txBody>
      </p:sp>
    </p:spTree>
    <p:extLst>
      <p:ext uri="{BB962C8B-B14F-4D97-AF65-F5344CB8AC3E}">
        <p14:creationId xmlns:p14="http://schemas.microsoft.com/office/powerpoint/2010/main" val="1686087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Pengolahan Citra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Alat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/>
          <a:srcRect l="35938" t="26667" r="36979" b="25000"/>
          <a:stretch>
            <a:fillRect/>
          </a:stretch>
        </p:blipFill>
        <p:spPr bwMode="auto">
          <a:xfrm>
            <a:off x="2786050" y="1785926"/>
            <a:ext cx="3714776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Pengerti Pengolahan Citra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pemrosesan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berdimensi-dua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digital” (Jain, 1989)</a:t>
            </a:r>
            <a:r>
              <a:rPr lang="id-ID" dirty="0"/>
              <a:t>.</a:t>
            </a:r>
          </a:p>
          <a:p>
            <a:r>
              <a:rPr lang="en-US" dirty="0" err="1"/>
              <a:t>Menurut</a:t>
            </a:r>
            <a:r>
              <a:rPr lang="en-US" dirty="0"/>
              <a:t> </a:t>
            </a:r>
            <a:r>
              <a:rPr lang="en-US" dirty="0" err="1"/>
              <a:t>Efford</a:t>
            </a:r>
            <a:r>
              <a:rPr lang="en-US" dirty="0"/>
              <a:t> (2000), </a:t>
            </a:r>
            <a:r>
              <a:rPr lang="en-US" dirty="0" err="1"/>
              <a:t>pengolahan</a:t>
            </a:r>
            <a:r>
              <a:rPr lang="en-US" dirty="0"/>
              <a:t> </a:t>
            </a:r>
            <a:r>
              <a:rPr lang="en-US" dirty="0" err="1"/>
              <a:t>citra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istilah</a:t>
            </a:r>
            <a:r>
              <a:rPr lang="en-US" dirty="0"/>
              <a:t> </a:t>
            </a:r>
            <a:r>
              <a:rPr lang="en-US" dirty="0" err="1"/>
              <a:t>umum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teknik</a:t>
            </a:r>
            <a:r>
              <a:rPr lang="en-US" dirty="0"/>
              <a:t> yang </a:t>
            </a:r>
            <a:r>
              <a:rPr lang="en-US" dirty="0" err="1"/>
              <a:t>keberadaannya</a:t>
            </a:r>
            <a:r>
              <a:rPr lang="en-US" dirty="0"/>
              <a:t> 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memanipulasi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memodifikasi</a:t>
            </a:r>
            <a:r>
              <a:rPr lang="en-US" dirty="0"/>
              <a:t> </a:t>
            </a:r>
            <a:r>
              <a:rPr lang="en-US" dirty="0" err="1"/>
              <a:t>citra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. </a:t>
            </a:r>
            <a:endParaRPr lang="id-ID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Sebutkan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PCD?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16632"/>
            <a:ext cx="8229600" cy="1252728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id-ID" dirty="0"/>
              <a:t>Aplikasi Pengolahan Citra</a:t>
            </a:r>
          </a:p>
        </p:txBody>
      </p:sp>
    </p:spTree>
    <p:extLst>
      <p:ext uri="{BB962C8B-B14F-4D97-AF65-F5344CB8AC3E}">
        <p14:creationId xmlns:p14="http://schemas.microsoft.com/office/powerpoint/2010/main" val="549575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Aplikasi Pengolahan Citra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/>
          <p:nvPr/>
        </p:nvPicPr>
        <p:blipFill>
          <a:blip r:embed="rId3">
            <a:grayscl/>
          </a:blip>
          <a:srcRect/>
          <a:stretch>
            <a:fillRect/>
          </a:stretch>
        </p:blipFill>
        <p:spPr bwMode="auto">
          <a:xfrm>
            <a:off x="2000232" y="1714488"/>
            <a:ext cx="5281635" cy="406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32" y="1714488"/>
            <a:ext cx="5038725" cy="42767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lang="id-ID" dirty="0"/>
              <a:t>Aplikasi Pengolahan Citra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495</TotalTime>
  <Words>693</Words>
  <Application>Microsoft Office PowerPoint</Application>
  <PresentationFormat>On-screen Show (4:3)</PresentationFormat>
  <Paragraphs>99</Paragraphs>
  <Slides>25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Corbel</vt:lpstr>
      <vt:lpstr>Wingdings</vt:lpstr>
      <vt:lpstr>Wingdings 2</vt:lpstr>
      <vt:lpstr>Wingdings 3</vt:lpstr>
      <vt:lpstr>Module</vt:lpstr>
      <vt:lpstr>Image Processing</vt:lpstr>
      <vt:lpstr>Handbook</vt:lpstr>
      <vt:lpstr>Materi PAT</vt:lpstr>
      <vt:lpstr>Pengertian pengolahan citra</vt:lpstr>
      <vt:lpstr>Pengolahan Citra</vt:lpstr>
      <vt:lpstr>Pengerti Pengolahan Citra</vt:lpstr>
      <vt:lpstr>PowerPoint Presentation</vt:lpstr>
      <vt:lpstr>Aplikasi Pengolahan Citra</vt:lpstr>
      <vt:lpstr>Aplikasi Pengolahan Citra</vt:lpstr>
      <vt:lpstr>Aplikasi Pengolahan Citra</vt:lpstr>
      <vt:lpstr>Aplikasi Pengolahan Citra</vt:lpstr>
      <vt:lpstr>Aplikasi Pengolahan Citra</vt:lpstr>
      <vt:lpstr>Aplikasi PCD TI ULM</vt:lpstr>
      <vt:lpstr>Aplikasi PCD TI ULM</vt:lpstr>
      <vt:lpstr>Aplikasi PCD TI ULM</vt:lpstr>
      <vt:lpstr>Aplikasi PCD TI ULM</vt:lpstr>
      <vt:lpstr>Aplikasi PCD TI ULM</vt:lpstr>
      <vt:lpstr>Aplikasi PCD TI ULM</vt:lpstr>
      <vt:lpstr>Publikasi </vt:lpstr>
      <vt:lpstr>Data Uji </vt:lpstr>
      <vt:lpstr>Data Uji </vt:lpstr>
      <vt:lpstr>Prinsip Dasar dalam Pengolahan Citra</vt:lpstr>
      <vt:lpstr>Peningkatan Kecerahan dan Kontras</vt:lpstr>
      <vt:lpstr>Penghilangan Derau </vt:lpstr>
      <vt:lpstr>Pencarian Bentuk Objek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Processing</dc:title>
  <dc:creator>Office 2007</dc:creator>
  <cp:lastModifiedBy>Yuslena</cp:lastModifiedBy>
  <cp:revision>43</cp:revision>
  <dcterms:created xsi:type="dcterms:W3CDTF">2014-09-30T09:22:20Z</dcterms:created>
  <dcterms:modified xsi:type="dcterms:W3CDTF">2021-08-16T01:05:27Z</dcterms:modified>
</cp:coreProperties>
</file>